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7"/>
  </p:notesMasterIdLst>
  <p:sldIdLst>
    <p:sldId id="256" r:id="rId2"/>
    <p:sldId id="448" r:id="rId3"/>
    <p:sldId id="432" r:id="rId4"/>
    <p:sldId id="433" r:id="rId5"/>
    <p:sldId id="442" r:id="rId6"/>
    <p:sldId id="473" r:id="rId7"/>
    <p:sldId id="474" r:id="rId8"/>
    <p:sldId id="475" r:id="rId9"/>
    <p:sldId id="476" r:id="rId10"/>
    <p:sldId id="480" r:id="rId11"/>
    <p:sldId id="451" r:id="rId12"/>
    <p:sldId id="484" r:id="rId13"/>
    <p:sldId id="485" r:id="rId14"/>
    <p:sldId id="478" r:id="rId15"/>
    <p:sldId id="459" r:id="rId16"/>
    <p:sldId id="460" r:id="rId17"/>
    <p:sldId id="483" r:id="rId18"/>
    <p:sldId id="486" r:id="rId19"/>
    <p:sldId id="464" r:id="rId20"/>
    <p:sldId id="465" r:id="rId21"/>
    <p:sldId id="488" r:id="rId22"/>
    <p:sldId id="467" r:id="rId23"/>
    <p:sldId id="466" r:id="rId24"/>
    <p:sldId id="479" r:id="rId25"/>
    <p:sldId id="288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3300"/>
    <a:srgbClr val="1F497D"/>
    <a:srgbClr val="003399"/>
    <a:srgbClr val="336699"/>
  </p:clrMru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0143" autoAdjust="0"/>
  </p:normalViewPr>
  <p:slideViewPr>
    <p:cSldViewPr>
      <p:cViewPr>
        <p:scale>
          <a:sx n="66" d="100"/>
          <a:sy n="66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E6BE6E3-0758-4F23-854A-134C798C01EE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3824FB1-E6AB-4643-B3E7-84BD961549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A215C9-D61E-4707-A68F-6CBD4147648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97A95F-9FD2-42CD-882C-981FE99647C3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9800"/>
            <a:ext cx="8305800" cy="2133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8305800" cy="11303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788" y="2209800"/>
            <a:ext cx="252412" cy="21399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029200"/>
            <a:ext cx="252413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178163"/>
            <a:ext cx="7724180" cy="1631837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6420" y="4724401"/>
            <a:ext cx="7724180" cy="878681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D7AFBB45-990F-464A-8436-0A313E5A722D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D73CB96D-33C3-4D4A-B8C5-C68C310359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B44AD-CD41-439E-B0D6-54EE7DAC4A3E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235C-03C6-4ABD-A97C-A94135557C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03CA5-CA8C-4643-B03D-4C0A13220061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ED2D-AAB2-4432-AAA3-D3F08AF218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BE7538F3-FB62-4C55-BA84-104D6B423730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5A462F48-EA30-4BED-94C3-764FE1C11030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>
            <a:lvl1pPr algn="ctr">
              <a:defRPr sz="3400" b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buClr>
                <a:schemeClr val="accent1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accent1"/>
              </a:buClr>
              <a:defRPr sz="2400"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C53ED-9AAE-4225-99EF-9ADDD01E5FAD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AFC3-F187-413A-AD04-0492E3E3C0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EA6CF-87B2-4C1F-9540-4BED492FEDFE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3E9F9-1024-4E11-92D9-D7D33E244A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2C271-33D1-47BF-9661-0C1BF2241384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A896F-4628-456C-95DD-B851C906E0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7AAEE-1C9B-4A07-9CB8-76C0269CA465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FF884-7CE5-4779-B0E1-53065DEE2C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30502-AADF-40EA-B7C6-C7E2DF006575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C53A-CCD9-4CDB-8FED-BED988F66E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3A6BE-84F6-472B-82DE-D3D610044726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4FB0-9E2C-4A19-9912-61C1E7296A2A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E9B4ADC1-710C-4E75-9E76-42FBB77CFCB9}" type="datetimeFigureOut">
              <a:rPr lang="en-US"/>
              <a:pPr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sr-Latn-C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F56BFA15-A459-4582-98A6-DF6A061F27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Gill Sans MT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9144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6" r:id="rId1"/>
    <p:sldLayoutId id="2147484647" r:id="rId2"/>
    <p:sldLayoutId id="2147484648" r:id="rId3"/>
    <p:sldLayoutId id="2147484643" r:id="rId4"/>
    <p:sldLayoutId id="2147484644" r:id="rId5"/>
    <p:sldLayoutId id="2147484649" r:id="rId6"/>
    <p:sldLayoutId id="2147484650" r:id="rId7"/>
    <p:sldLayoutId id="2147484651" r:id="rId8"/>
    <p:sldLayoutId id="2147484652" r:id="rId9"/>
    <p:sldLayoutId id="2147484645" r:id="rId10"/>
    <p:sldLayoutId id="214748465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rs/imgres?imgurl=http://www.bizlife.rs/wp-content/uploads/2016/02/sedatives.jpeg&amp;imgrefurl=http://www.bizlife.rs/biznis/poslovne-vesti/45123-smanjena-potrosnja-sedativa/&amp;docid=8ahmdClGa4zUFM&amp;tbnid=hyWdvYcV11tL1M:&amp;vet=10ahUKEwj-u4TqpoDZAhWHJewKHT8lDk4QMwhgKBcwFw..i&amp;w=288&amp;h=193&amp;itg=1&amp;bih=651&amp;biw=1366&amp;q=%D0%BF%D0%BEtro%C5%A1nja%20lekova&amp;ved=0ahUKEwj-u4TqpoDZAhWHJewKHT8lDk4QMwhgKBcwFw&amp;iact=mrc&amp;uact=8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rs/url?sa=i&amp;rct=j&amp;q=&amp;esrc=s&amp;source=images&amp;cd=&amp;cad=rja&amp;uact=8&amp;ved=0ahUKEwjqsJfKp4DZAhXC16QKHfd5AD0QjRwIBw&amp;url=https://www.alims.gov.rs/latin/o-agenciji/publikacije/&amp;psig=AOvVaw0yNuB1Eij30r219NC5x-gt&amp;ust=1517422869923560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rs/url?sa=i&amp;rct=j&amp;q=&amp;esrc=s&amp;source=images&amp;cd=&amp;cad=rja&amp;uact=8&amp;ved=0ahUKEwiZ0qDPqIDZAhWGY1AKHQ1NDqcQjRwIBw&amp;url=https://www.blic.rs/vesti/drustvo/u-srbiji-70-lekova-klinicki-ispituju-na-ljudima/886hjer&amp;psig=AOvVaw0yNuB1Eij30r219NC5x-gt&amp;ust=1517422869923560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rs/imgres?imgurl=http://espreso-static1.haste-cdn.net/data/images/2016/08/03/14/51543_aaa-stock-shutterstock_ff.jpg&amp;imgrefurl=http://www.espreso.rs/vesti/drustvo/132657/ovo-su-najskuplji-lekovi-u-srbiji-srbi-kupuju-alternative-koje-su-40-puta-jeftinije&amp;docid=dHpjIeMbm9NukM&amp;tbnid=qG-JXY0LiUMkeM:&amp;vet=10ahUKEwj-u4TqpoDZAhWHJewKHT8lDk4QMwhmKB0wHQ..i&amp;w=1000&amp;h=667&amp;bih=651&amp;biw=1366&amp;q=%D0%BF%D0%BEtro%C5%A1nja%20lekova&amp;ved=0ahUKEwj-u4TqpoDZAhWHJewKHT8lDk4QMwhmKB0wHQ&amp;iact=mrc&amp;uact=8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rs/imgres?imgurl=https://ocdn.eu/pulscms-transforms/1/OUoktkpTURBXy84NmI0OWRjNDI1YWU5ZTlhZGFhNTRhMTkwZDVmZGUxZi5qcGeSlQLNAxQAwsOVAs0B1gDCww&amp;imgrefurl=https://www.blic.rs/vesti/drustvo/lekovi-uzeti-na-svoju-ruku-ostecuju-zeludac/x8zhzny&amp;docid=p9kkfdhaZR8_4M&amp;tbnid=G_IM055-HlmWBM:&amp;vet=10ahUKEwigjtf9p4DZAhVM2aQKHSxGDFk4ZBAzCC4oLDAs..i&amp;w=470&amp;h=313&amp;bih=651&amp;biw=1366&amp;q=%D0%BF%D0%BEtro%C5%A1nja%20lekova&amp;ved=0ahUKEwigjtf9p4DZAhVM2aQKHSxGDFk4ZBAzCC4oLDAs&amp;iact=mrc&amp;uact=8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rs/url?sa=i&amp;rct=j&amp;q=&amp;esrc=s&amp;source=images&amp;cd=&amp;cad=rja&amp;uact=8&amp;ved=&amp;url=https://agroekonomija.wordpress.com/tag/standardi/&amp;psig=AOvVaw3PRaY6_uJj0hwQjrAw-gdb&amp;ust=1517423757397896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pPr algn="ctr" eaLnBrk="1" hangingPunct="1"/>
            <a:r>
              <a:rPr lang="sr-Latn-CS" sz="2400" dirty="0" smtClean="0">
                <a:latin typeface="Calibri" pitchFamily="34" charset="0"/>
                <a:cs typeface="Calibri" pitchFamily="34" charset="0"/>
              </a:rPr>
              <a:t>УНИВЕРЗИТЕТ У КРАГУЈЕВЦУ </a:t>
            </a:r>
            <a:br>
              <a:rPr lang="sr-Latn-CS" sz="2400" dirty="0" smtClean="0">
                <a:latin typeface="Calibri" pitchFamily="34" charset="0"/>
                <a:cs typeface="Calibri" pitchFamily="34" charset="0"/>
              </a:rPr>
            </a:br>
            <a:r>
              <a:rPr lang="sr-Latn-CS" sz="2400" dirty="0" smtClean="0">
                <a:latin typeface="Calibri" pitchFamily="34" charset="0"/>
                <a:cs typeface="Calibri" pitchFamily="34" charset="0"/>
              </a:rPr>
              <a:t>ФАКУЛТЕТ МЕДИЦИНСКИХ НАУКА</a:t>
            </a:r>
            <a:br>
              <a:rPr lang="sr-Latn-CS" sz="2400" dirty="0" smtClean="0">
                <a:latin typeface="Calibri" pitchFamily="34" charset="0"/>
                <a:cs typeface="Calibri" pitchFamily="34" charset="0"/>
              </a:rPr>
            </a:br>
            <a:endParaRPr lang="en-US" sz="2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2664" y="2481064"/>
            <a:ext cx="8305800" cy="1524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Пораст потрошње лекова. Анализа потрошње лекова - тренд пораста потрошње. Узроци. Мере за смањење потрошње лекова</a:t>
            </a:r>
            <a:endParaRPr lang="en-US" sz="28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5" name="Picture 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18400" y="234082"/>
            <a:ext cx="13970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http://physics.kg.ac.rs/fizika/scopes/k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" y="401216"/>
            <a:ext cx="11049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АТЦ систем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АТЦ </a:t>
            </a:r>
            <a:r>
              <a:rPr lang="en-US" sz="2400" dirty="0" err="1" smtClean="0">
                <a:solidFill>
                  <a:schemeClr val="tx1"/>
                </a:solidFill>
              </a:rPr>
              <a:t>систем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систем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класификацију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дели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групе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основу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органа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или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система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делују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складу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својим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хемијским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фармаколошким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терапијским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својствима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en-US" sz="2400" dirty="0" err="1" smtClean="0">
                <a:solidFill>
                  <a:schemeClr val="tx1"/>
                </a:solidFill>
              </a:rPr>
              <a:t>Свака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супстанца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идентификује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специфичном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алфанумеричком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ознаком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па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могуће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груписати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сличним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карактеристикама</a:t>
            </a:r>
            <a:r>
              <a:rPr lang="en-US" sz="2400" dirty="0" smtClean="0">
                <a:solidFill>
                  <a:schemeClr val="tx1"/>
                </a:solidFill>
              </a:rPr>
              <a:t>  у АТЦ </a:t>
            </a:r>
            <a:r>
              <a:rPr lang="en-US" sz="2400" dirty="0" err="1" smtClean="0">
                <a:solidFill>
                  <a:schemeClr val="tx1"/>
                </a:solidFill>
              </a:rPr>
              <a:t>нивое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Резултат слика за поtrošnja lekova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789040"/>
            <a:ext cx="5256584" cy="232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Индикатори потрошње лекова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Потрошња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изражена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ДДД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Потрошња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изражена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као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ДДД</a:t>
            </a:r>
            <a:r>
              <a:rPr lang="en-US" sz="2400" dirty="0" smtClean="0">
                <a:solidFill>
                  <a:schemeClr val="tx1"/>
                </a:solidFill>
              </a:rPr>
              <a:t>/1000</a:t>
            </a:r>
            <a:r>
              <a:rPr lang="sr-Cyrl-RS" sz="2400" dirty="0" smtClean="0">
                <a:solidFill>
                  <a:schemeClr val="tx1"/>
                </a:solidFill>
              </a:rPr>
              <a:t>становника</a:t>
            </a:r>
            <a:r>
              <a:rPr lang="en-US" sz="2400" dirty="0" smtClean="0">
                <a:solidFill>
                  <a:schemeClr val="tx1"/>
                </a:solidFill>
              </a:rPr>
              <a:t>/</a:t>
            </a:r>
            <a:r>
              <a:rPr lang="sr-Cyrl-RS" sz="2400" dirty="0" smtClean="0">
                <a:solidFill>
                  <a:schemeClr val="tx1"/>
                </a:solidFill>
              </a:rPr>
              <a:t>дан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Потрошња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изражена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као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ДДД</a:t>
            </a:r>
            <a:r>
              <a:rPr lang="en-US" sz="2400" dirty="0" smtClean="0">
                <a:solidFill>
                  <a:schemeClr val="tx1"/>
                </a:solidFill>
              </a:rPr>
              <a:t>/100 </a:t>
            </a:r>
            <a:r>
              <a:rPr lang="sr-Cyrl-RS" sz="2400" dirty="0" smtClean="0">
                <a:solidFill>
                  <a:schemeClr val="tx1"/>
                </a:solidFill>
              </a:rPr>
              <a:t>болничких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дана</a:t>
            </a:r>
          </a:p>
          <a:p>
            <a:endParaRPr lang="sr-Cyrl-RS" sz="2400" dirty="0" smtClean="0"/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  -</a:t>
            </a:r>
            <a:r>
              <a:rPr lang="en-US" sz="2400" dirty="0" err="1" smtClean="0">
                <a:solidFill>
                  <a:schemeClr val="tx1"/>
                </a:solidFill>
              </a:rPr>
              <a:t>Подаци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прикупљени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одре</a:t>
            </a:r>
            <a:r>
              <a:rPr lang="sr-Cyrl-RS" sz="2400" dirty="0" smtClean="0">
                <a:solidFill>
                  <a:schemeClr val="tx1"/>
                </a:solidFill>
              </a:rPr>
              <a:t>ђ</a:t>
            </a:r>
            <a:r>
              <a:rPr lang="en-US" sz="2400" dirty="0" err="1" smtClean="0">
                <a:solidFill>
                  <a:schemeClr val="tx1"/>
                </a:solidFill>
              </a:rPr>
              <a:t>ени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временски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период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обрађују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складу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препорукама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 СЗО 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методологијом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обезбеђује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добијање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приказ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финансијско-статистичких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показатеља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здравствених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фармакоекономско-епидемиолошких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показатеља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употребе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sr-Cyrl-RS" sz="2400" dirty="0" smtClean="0">
                <a:solidFill>
                  <a:schemeClr val="tx1"/>
                </a:solidFill>
              </a:rPr>
              <a:t>одређеној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средини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Потрошња лекова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Број</a:t>
            </a:r>
            <a:r>
              <a:rPr lang="en-US" sz="2400" dirty="0" smtClean="0">
                <a:solidFill>
                  <a:schemeClr val="tx1"/>
                </a:solidFill>
              </a:rPr>
              <a:t> ДДД/1000 </a:t>
            </a:r>
            <a:r>
              <a:rPr lang="en-US" sz="2400" dirty="0" err="1" smtClean="0">
                <a:solidFill>
                  <a:schemeClr val="tx1"/>
                </a:solidFill>
              </a:rPr>
              <a:t>становника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дан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омогућава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увид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</a:rPr>
              <a:t>колики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број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становника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err="1" smtClean="0">
                <a:solidFill>
                  <a:schemeClr val="tx1"/>
                </a:solidFill>
              </a:rPr>
              <a:t>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њих</a:t>
            </a:r>
            <a:r>
              <a:rPr lang="en-US" sz="2400" dirty="0" smtClean="0">
                <a:solidFill>
                  <a:schemeClr val="tx1"/>
                </a:solidFill>
              </a:rPr>
              <a:t> 1000) </a:t>
            </a:r>
            <a:r>
              <a:rPr lang="en-US" sz="2400" dirty="0" err="1" smtClean="0">
                <a:solidFill>
                  <a:schemeClr val="tx1"/>
                </a:solidFill>
              </a:rPr>
              <a:t>користио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посматрани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био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изложен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његовом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деловању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током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једног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дана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sr-Cyrl-RS" sz="2400" dirty="0" smtClean="0">
                <a:solidFill>
                  <a:schemeClr val="tx1"/>
                </a:solidFill>
              </a:rPr>
              <a:t>Овакви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подаци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посматрају </a:t>
            </a:r>
            <a:r>
              <a:rPr lang="en-US" sz="2400" dirty="0" smtClean="0">
                <a:solidFill>
                  <a:schemeClr val="tx1"/>
                </a:solidFill>
              </a:rPr>
              <a:t>у </a:t>
            </a:r>
            <a:r>
              <a:rPr lang="en-US" sz="2400" dirty="0" err="1" smtClean="0">
                <a:solidFill>
                  <a:schemeClr val="tx1"/>
                </a:solidFill>
              </a:rPr>
              <a:t>корелациј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бројем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становника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користили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периоду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врши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анализа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en-US" sz="2400" dirty="0" err="1" smtClean="0">
                <a:solidFill>
                  <a:schemeClr val="tx1"/>
                </a:solidFill>
              </a:rPr>
              <a:t>Подаци</a:t>
            </a:r>
            <a:r>
              <a:rPr lang="en-US" sz="2400" dirty="0" smtClean="0">
                <a:solidFill>
                  <a:schemeClr val="tx1"/>
                </a:solidFill>
              </a:rPr>
              <a:t> о </a:t>
            </a:r>
            <a:r>
              <a:rPr lang="en-US" sz="2400" dirty="0" err="1" smtClean="0">
                <a:solidFill>
                  <a:schemeClr val="tx1"/>
                </a:solidFill>
              </a:rPr>
              <a:t>броју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становника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преузимају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из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званичних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докумената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државних статистичких институција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Изражавањем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потрошње</a:t>
            </a:r>
            <a:r>
              <a:rPr lang="en-US" sz="2400" dirty="0" smtClean="0">
                <a:solidFill>
                  <a:schemeClr val="tx1"/>
                </a:solidFill>
              </a:rPr>
              <a:t> у ДДД </a:t>
            </a:r>
            <a:r>
              <a:rPr lang="en-US" sz="2400" dirty="0" err="1" smtClean="0">
                <a:solidFill>
                  <a:schemeClr val="tx1"/>
                </a:solidFill>
              </a:rPr>
              <a:t>добија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информација</a:t>
            </a:r>
            <a:r>
              <a:rPr lang="en-US" sz="2400" dirty="0" smtClean="0">
                <a:solidFill>
                  <a:schemeClr val="tx1"/>
                </a:solidFill>
              </a:rPr>
              <a:t>  о </a:t>
            </a:r>
            <a:r>
              <a:rPr lang="en-US" sz="2400" dirty="0" err="1" smtClean="0">
                <a:solidFill>
                  <a:schemeClr val="tx1"/>
                </a:solidFill>
              </a:rPr>
              <a:t>степену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потрошње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једног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или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скупа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некој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географској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области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err="1" smtClean="0">
                <a:solidFill>
                  <a:schemeClr val="tx1"/>
                </a:solidFill>
              </a:rPr>
              <a:t>земљи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или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региону</a:t>
            </a:r>
            <a:r>
              <a:rPr lang="en-US" sz="2400" dirty="0" smtClean="0">
                <a:solidFill>
                  <a:schemeClr val="tx1"/>
                </a:solidFill>
              </a:rPr>
              <a:t>). </a:t>
            </a:r>
            <a:r>
              <a:rPr lang="en-US" sz="2400" dirty="0" err="1" smtClean="0">
                <a:solidFill>
                  <a:schemeClr val="tx1"/>
                </a:solidFill>
              </a:rPr>
              <a:t>Изражавањем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потрошње</a:t>
            </a:r>
            <a:r>
              <a:rPr lang="en-US" sz="2400" dirty="0" smtClean="0">
                <a:solidFill>
                  <a:schemeClr val="tx1"/>
                </a:solidFill>
              </a:rPr>
              <a:t> у ДДД/1000 </a:t>
            </a:r>
            <a:r>
              <a:rPr lang="en-US" sz="2400" dirty="0" err="1" smtClean="0">
                <a:solidFill>
                  <a:schemeClr val="tx1"/>
                </a:solidFill>
              </a:rPr>
              <a:t>ст</a:t>
            </a:r>
            <a:r>
              <a:rPr lang="en-US" sz="2400" dirty="0" smtClean="0">
                <a:solidFill>
                  <a:schemeClr val="tx1"/>
                </a:solidFill>
              </a:rPr>
              <a:t>./</a:t>
            </a:r>
            <a:r>
              <a:rPr lang="en-US" sz="2400" dirty="0" err="1" smtClean="0">
                <a:solidFill>
                  <a:schemeClr val="tx1"/>
                </a:solidFill>
              </a:rPr>
              <a:t>дан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добија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процена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потрошње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датој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области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која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независна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величине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популације</a:t>
            </a:r>
            <a:r>
              <a:rPr lang="en-US" sz="2400" dirty="0" smtClean="0">
                <a:solidFill>
                  <a:schemeClr val="tx1"/>
                </a:solidFill>
              </a:rPr>
              <a:t>, а </a:t>
            </a:r>
            <a:r>
              <a:rPr lang="en-US" sz="2400" dirty="0" err="1" smtClean="0">
                <a:solidFill>
                  <a:schemeClr val="tx1"/>
                </a:solidFill>
              </a:rPr>
              <a:t>која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омогућава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поређење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области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различитим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бројем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становника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Потрошња лекова </a:t>
            </a:r>
            <a:r>
              <a:rPr lang="en-US" b="1" dirty="0" smtClean="0">
                <a:solidFill>
                  <a:schemeClr val="tx1"/>
                </a:solidFill>
              </a:rPr>
              <a:t>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У </a:t>
            </a:r>
            <a:r>
              <a:rPr lang="en-US" sz="2400" dirty="0" err="1" smtClean="0">
                <a:solidFill>
                  <a:schemeClr val="tx1"/>
                </a:solidFill>
              </a:rPr>
              <a:t>циљу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добијања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ових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података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обим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потрошње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преводи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број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Дефинисаних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Дневних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на</a:t>
            </a:r>
            <a:r>
              <a:rPr lang="en-US" sz="2400" dirty="0" smtClean="0">
                <a:solidFill>
                  <a:schemeClr val="tx1"/>
                </a:solidFill>
              </a:rPr>
              <a:t> 1000 </a:t>
            </a:r>
            <a:r>
              <a:rPr lang="en-US" sz="2400" dirty="0" err="1" smtClean="0">
                <a:solidFill>
                  <a:schemeClr val="tx1"/>
                </a:solidFill>
              </a:rPr>
              <a:t>становника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дану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по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методологији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утврђеној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међународном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нивоу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en-US" sz="2400" dirty="0" err="1" smtClean="0">
                <a:solidFill>
                  <a:schemeClr val="tx1"/>
                </a:solidFill>
              </a:rPr>
              <a:t>Дефинисана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Дневна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Доза</a:t>
            </a:r>
            <a:r>
              <a:rPr lang="en-US" sz="2400" dirty="0" smtClean="0">
                <a:solidFill>
                  <a:schemeClr val="tx1"/>
                </a:solidFill>
              </a:rPr>
              <a:t> (ДДД) </a:t>
            </a:r>
            <a:r>
              <a:rPr lang="en-US" sz="2400" dirty="0" err="1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техничка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статистичка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јединица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мере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употребе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чија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вредност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представља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просечну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дневну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дозу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главну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индикацију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примене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одраслих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особа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при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чему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зависи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цене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облика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јачине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или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величине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паковања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лека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изражава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препоручену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или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стварно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употребљену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дозу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Неки од индикатора трошкова лекова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Трошкови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према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укупним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здравственим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трошковима</a:t>
            </a:r>
          </a:p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Трошкови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глави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становника</a:t>
            </a:r>
          </a:p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Трошкови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генеричких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према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укупним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здравственим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трошковима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;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потрошња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генеричких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према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укупној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потрошњи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лекова</a:t>
            </a:r>
          </a:p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Трошкови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генеричких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према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укупним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здравственим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трошковима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;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потрошња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генеричких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према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укупној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потрошњи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лекова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Анализа употребе лекова</a:t>
            </a:r>
            <a:r>
              <a:rPr lang="sr-Latn-RS" b="1" dirty="0" smtClean="0">
                <a:solidFill>
                  <a:schemeClr val="tx1"/>
                </a:solidFill>
              </a:rPr>
              <a:t> 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Однос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трошкова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укупним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здравственим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трошковима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даје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процену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економског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оптерећења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здравствених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система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потрошњом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err="1" smtClean="0">
                <a:solidFill>
                  <a:schemeClr val="tx1"/>
                </a:solidFill>
              </a:rPr>
              <a:t>Анализа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употребе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  </a:t>
            </a:r>
            <a:r>
              <a:rPr lang="en-US" sz="2400" dirty="0" err="1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инструмент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који  се </a:t>
            </a:r>
            <a:r>
              <a:rPr lang="en-US" sz="2400" dirty="0" err="1" smtClean="0">
                <a:solidFill>
                  <a:schemeClr val="tx1"/>
                </a:solidFill>
              </a:rPr>
              <a:t>користи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праћење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оцењивање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коришћења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договореним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критеријумима</a:t>
            </a:r>
            <a:r>
              <a:rPr lang="en-US" sz="2400" dirty="0" smtClean="0">
                <a:solidFill>
                  <a:schemeClr val="tx1"/>
                </a:solidFill>
              </a:rPr>
              <a:t>/</a:t>
            </a:r>
            <a:r>
              <a:rPr lang="en-US" sz="2400" dirty="0" err="1" smtClean="0">
                <a:solidFill>
                  <a:schemeClr val="tx1"/>
                </a:solidFill>
              </a:rPr>
              <a:t>стандардима</a:t>
            </a:r>
            <a:r>
              <a:rPr lang="en-US" sz="2400" dirty="0" smtClean="0">
                <a:solidFill>
                  <a:schemeClr val="tx1"/>
                </a:solidFill>
              </a:rPr>
              <a:t>, а </a:t>
            </a:r>
            <a:r>
              <a:rPr lang="en-US" sz="2400" dirty="0" err="1" smtClean="0">
                <a:solidFill>
                  <a:schemeClr val="tx1"/>
                </a:solidFill>
              </a:rPr>
              <a:t>према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потреби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њиме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препоручује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промена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праксе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циљу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унапређења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квалитета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сигурности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рентабилности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прописаних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Анализа употребе лекова</a:t>
            </a:r>
            <a:r>
              <a:rPr lang="sr-Latn-RS" b="1" dirty="0" smtClean="0">
                <a:solidFill>
                  <a:schemeClr val="tx1"/>
                </a:solidFill>
              </a:rPr>
              <a:t> II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sz="2400" dirty="0" smtClean="0"/>
          </a:p>
          <a:p>
            <a:r>
              <a:rPr lang="en-US" sz="2400" dirty="0" err="1" smtClean="0">
                <a:solidFill>
                  <a:schemeClr val="tx1"/>
                </a:solidFill>
              </a:rPr>
              <a:t>Овај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процес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може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вршити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ретроспективно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проспективно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или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истовремено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en-US" sz="2400" dirty="0" err="1" smtClean="0">
                <a:solidFill>
                  <a:schemeClr val="tx1"/>
                </a:solidFill>
              </a:rPr>
              <a:t>Анализа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употребе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 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обично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користи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као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инструмент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тамо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где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пракса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прописивања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није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усклађена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договореним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стандардима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en-US" sz="2400" b="1" dirty="0" err="1" smtClean="0">
                <a:solidFill>
                  <a:schemeClr val="tx1"/>
                </a:solidFill>
              </a:rPr>
              <a:t>Анализа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употребе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омогућава</a:t>
            </a:r>
            <a:r>
              <a:rPr lang="en-US" sz="2400" b="1" dirty="0" smtClean="0">
                <a:solidFill>
                  <a:schemeClr val="tx1"/>
                </a:solidFill>
              </a:rPr>
              <a:t>: </a:t>
            </a:r>
          </a:p>
          <a:p>
            <a:pPr lvl="0"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err="1" smtClean="0">
                <a:solidFill>
                  <a:schemeClr val="tx1"/>
                </a:solidFill>
              </a:rPr>
              <a:t>да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потврди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квалитет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прописивања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погледу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сигурности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ефикасности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трошкова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организацију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</a:p>
          <a:p>
            <a:pPr lvl="0"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err="1" smtClean="0">
                <a:solidFill>
                  <a:schemeClr val="tx1"/>
                </a:solidFill>
              </a:rPr>
              <a:t>побољшање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финансијских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ефеката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терапије</a:t>
            </a:r>
            <a:r>
              <a:rPr lang="en-US" sz="2400" dirty="0" smtClean="0">
                <a:solidFill>
                  <a:schemeClr val="tx1"/>
                </a:solidFill>
              </a:rPr>
              <a:t>  </a:t>
            </a:r>
            <a:r>
              <a:rPr lang="en-US" sz="2400" dirty="0" err="1" smtClean="0">
                <a:solidFill>
                  <a:schemeClr val="tx1"/>
                </a:solidFill>
              </a:rPr>
              <a:t>уз</a:t>
            </a:r>
            <a:r>
              <a:rPr lang="en-US" sz="2400" dirty="0" smtClean="0">
                <a:solidFill>
                  <a:schemeClr val="tx1"/>
                </a:solidFill>
              </a:rPr>
              <a:t>  </a:t>
            </a:r>
            <a:r>
              <a:rPr lang="en-US" sz="2400" dirty="0" err="1" smtClean="0">
                <a:solidFill>
                  <a:schemeClr val="tx1"/>
                </a:solidFill>
              </a:rPr>
              <a:t>смањење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трошкова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неодговарајуће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употребе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,</a:t>
            </a:r>
          </a:p>
          <a:p>
            <a:pPr lvl="0"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err="1" smtClean="0">
                <a:solidFill>
                  <a:schemeClr val="tx1"/>
                </a:solidFill>
              </a:rPr>
              <a:t>бољи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квалитет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услуга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клиничке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фармације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погледу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клиничке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фармацеутске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праксе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едукативних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предности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50640"/>
          </a:xfrm>
        </p:spPr>
        <p:txBody>
          <a:bodyPr>
            <a:noAutofit/>
          </a:bodyPr>
          <a:lstStyle/>
          <a:p>
            <a:r>
              <a:rPr lang="sr-Cyrl-RS" sz="3200" b="1" dirty="0" smtClean="0">
                <a:solidFill>
                  <a:schemeClr val="tx1"/>
                </a:solidFill>
              </a:rPr>
              <a:t>Агенција</a:t>
            </a:r>
            <a:r>
              <a:rPr lang="vi-VN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за</a:t>
            </a:r>
            <a:r>
              <a:rPr lang="vi-VN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лекове</a:t>
            </a:r>
            <a:r>
              <a:rPr lang="vi-VN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и</a:t>
            </a:r>
            <a:r>
              <a:rPr lang="vi-VN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медицинска</a:t>
            </a:r>
            <a:r>
              <a:rPr lang="vi-VN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средства</a:t>
            </a:r>
            <a:r>
              <a:rPr lang="vi-VN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Републике Србије(АЛИМС)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Агенција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медицинска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средства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Србије</a:t>
            </a:r>
            <a:r>
              <a:rPr lang="vi-VN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сходно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обавезама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утврђене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Законом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лековима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медицинским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средствима прикупља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обрађује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податке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промету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vi-VN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са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циљем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омогући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увид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обим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врсте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коришћени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Србији</a:t>
            </a:r>
            <a:r>
              <a:rPr lang="vi-VN" sz="2400" dirty="0" smtClean="0">
                <a:solidFill>
                  <a:schemeClr val="tx1"/>
                </a:solidFill>
              </a:rPr>
              <a:t>. </a:t>
            </a:r>
            <a:r>
              <a:rPr lang="sr-Cyrl-RS" sz="2400" dirty="0" smtClean="0">
                <a:solidFill>
                  <a:schemeClr val="tx1"/>
                </a:solidFill>
              </a:rPr>
              <a:t>Прикупљање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обрада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података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промету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финансијским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параметрима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даје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преглед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финансијских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средстава</a:t>
            </a:r>
            <a:r>
              <a:rPr lang="vi-VN" sz="2400" dirty="0" smtClean="0">
                <a:solidFill>
                  <a:schemeClr val="tx1"/>
                </a:solidFill>
              </a:rPr>
              <a:t> , </a:t>
            </a:r>
            <a:r>
              <a:rPr lang="sr-Cyrl-RS" sz="2400" dirty="0" smtClean="0">
                <a:solidFill>
                  <a:schemeClr val="tx1"/>
                </a:solidFill>
              </a:rPr>
              <a:t>која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издвојена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утрошена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током године</a:t>
            </a:r>
            <a:r>
              <a:rPr lang="vi-VN" sz="2400" dirty="0" smtClean="0">
                <a:solidFill>
                  <a:schemeClr val="tx1"/>
                </a:solidFill>
              </a:rPr>
              <a:t>.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en-US" sz="2400" dirty="0" err="1" smtClean="0">
                <a:solidFill>
                  <a:schemeClr val="tx1"/>
                </a:solidFill>
              </a:rPr>
              <a:t>Ови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извештаји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представљају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службену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тајну</a:t>
            </a:r>
            <a:r>
              <a:rPr lang="en-US" sz="2400" dirty="0" smtClean="0">
                <a:solidFill>
                  <a:schemeClr val="tx1"/>
                </a:solidFill>
              </a:rPr>
              <a:t>, а </a:t>
            </a:r>
            <a:r>
              <a:rPr lang="en-US" sz="2400" dirty="0" err="1" smtClean="0">
                <a:solidFill>
                  <a:schemeClr val="tx1"/>
                </a:solidFill>
              </a:rPr>
              <a:t>обрађени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подаци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доступни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јавности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</a:p>
          <a:p>
            <a:pPr>
              <a:buNone/>
            </a:pPr>
            <a:endParaRPr lang="sr-Cyrl-RS" sz="2400" dirty="0" smtClean="0"/>
          </a:p>
        </p:txBody>
      </p:sp>
      <p:pic>
        <p:nvPicPr>
          <p:cNvPr id="4" name="Picture 3" descr="Резултат слика за поtrošnja lekova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509120"/>
            <a:ext cx="306382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b="1" dirty="0" smtClean="0">
                <a:solidFill>
                  <a:schemeClr val="tx1"/>
                </a:solidFill>
              </a:rPr>
              <a:t>Фармацеутско</a:t>
            </a:r>
            <a:r>
              <a:rPr lang="vi-VN" sz="3600" b="1" dirty="0" smtClean="0">
                <a:solidFill>
                  <a:schemeClr val="tx1"/>
                </a:solidFill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</a:rPr>
              <a:t>тржиште</a:t>
            </a:r>
            <a:r>
              <a:rPr lang="vi-VN" sz="3600" b="1" dirty="0" smtClean="0">
                <a:solidFill>
                  <a:schemeClr val="tx1"/>
                </a:solidFill>
              </a:rPr>
              <a:t> </a:t>
            </a:r>
            <a:r>
              <a:rPr lang="sr-Cyrl-RS" sz="3600" b="1" dirty="0" smtClean="0">
                <a:solidFill>
                  <a:schemeClr val="tx1"/>
                </a:solidFill>
              </a:rPr>
              <a:t>у РС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Фармацеутско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тржиште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Србије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подељено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између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домаће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производње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увоза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vi-VN" sz="2400" dirty="0" smtClean="0">
                <a:solidFill>
                  <a:schemeClr val="tx1"/>
                </a:solidFill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стране интернационалних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компанија</a:t>
            </a:r>
            <a:r>
              <a:rPr lang="vi-VN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с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обзиром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Србија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домаћин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представништвима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неколико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великих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произвођача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генеричких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лекова.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Иако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фармацеутско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тржиште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Србије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једно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већих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тржишта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региону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Централне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Источне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Европе</a:t>
            </a:r>
            <a:r>
              <a:rPr lang="vi-VN" sz="2400" dirty="0" smtClean="0">
                <a:solidFill>
                  <a:schemeClr val="tx1"/>
                </a:solidFill>
              </a:rPr>
              <a:t>,  </a:t>
            </a:r>
            <a:r>
              <a:rPr lang="sr-Cyrl-RS" sz="2400" dirty="0" smtClean="0">
                <a:solidFill>
                  <a:schemeClr val="tx1"/>
                </a:solidFill>
              </a:rPr>
              <a:t>фармацеутско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тржиште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Србије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релативно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неразвијено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суочава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несташицама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повременим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периодима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чекања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одређене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медикменте.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solidFill>
                  <a:schemeClr val="tx1"/>
                </a:solidFill>
              </a:rPr>
              <a:t>Фармацеутско</a:t>
            </a:r>
            <a:r>
              <a:rPr lang="vi-VN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тржиште</a:t>
            </a:r>
            <a:r>
              <a:rPr lang="vi-VN" sz="3200" b="1" dirty="0" smtClean="0">
                <a:solidFill>
                  <a:schemeClr val="tx1"/>
                </a:solidFill>
              </a:rPr>
              <a:t> </a:t>
            </a:r>
            <a:r>
              <a:rPr lang="sr-Cyrl-RS" sz="3200" b="1" dirty="0" smtClean="0">
                <a:solidFill>
                  <a:schemeClr val="tx1"/>
                </a:solidFill>
              </a:rPr>
              <a:t>у РС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2014. </a:t>
            </a:r>
            <a:r>
              <a:rPr lang="sr-Cyrl-RS" sz="2400" dirty="0" smtClean="0">
                <a:solidFill>
                  <a:schemeClr val="tx1"/>
                </a:solidFill>
              </a:rPr>
              <a:t>години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укупна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продаја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фармацеутској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индустрији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износила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vi-VN" sz="2400" dirty="0" smtClean="0">
                <a:solidFill>
                  <a:schemeClr val="tx1"/>
                </a:solidFill>
              </a:rPr>
              <a:t> 92.43 </a:t>
            </a:r>
            <a:r>
              <a:rPr lang="sr-Cyrl-RS" sz="2400" dirty="0" smtClean="0">
                <a:solidFill>
                  <a:schemeClr val="tx1"/>
                </a:solidFill>
              </a:rPr>
              <a:t>милијарде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динара</a:t>
            </a:r>
            <a:r>
              <a:rPr lang="vi-VN" sz="2400" dirty="0" smtClean="0">
                <a:solidFill>
                  <a:schemeClr val="tx1"/>
                </a:solidFill>
              </a:rPr>
              <a:t> (1.05 </a:t>
            </a:r>
            <a:r>
              <a:rPr lang="sr-Cyrl-RS" sz="2400" dirty="0" smtClean="0">
                <a:solidFill>
                  <a:schemeClr val="tx1"/>
                </a:solidFill>
              </a:rPr>
              <a:t>млрд</a:t>
            </a:r>
            <a:r>
              <a:rPr lang="vi-VN" sz="2400" dirty="0" smtClean="0">
                <a:solidFill>
                  <a:schemeClr val="tx1"/>
                </a:solidFill>
              </a:rPr>
              <a:t>. </a:t>
            </a:r>
            <a:r>
              <a:rPr lang="sr-Cyrl-RS" sz="2400" dirty="0" smtClean="0">
                <a:solidFill>
                  <a:schemeClr val="tx1"/>
                </a:solidFill>
              </a:rPr>
              <a:t>долара</a:t>
            </a:r>
            <a:r>
              <a:rPr lang="vi-VN" sz="2400" dirty="0" smtClean="0">
                <a:solidFill>
                  <a:schemeClr val="tx1"/>
                </a:solidFill>
              </a:rPr>
              <a:t>).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Фармацеутска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Србије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глави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становника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износу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 око</a:t>
            </a:r>
            <a:r>
              <a:rPr lang="vi-VN" sz="2400" dirty="0" smtClean="0">
                <a:solidFill>
                  <a:schemeClr val="tx1"/>
                </a:solidFill>
              </a:rPr>
              <a:t> 146 </a:t>
            </a:r>
            <a:r>
              <a:rPr lang="sr-Cyrl-RS" sz="2400" dirty="0" smtClean="0">
                <a:solidFill>
                  <a:schemeClr val="tx1"/>
                </a:solidFill>
              </a:rPr>
              <a:t>долара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тренутно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једна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најнижих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региону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Централне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Источне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Европе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испод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регионалног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просека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231 </a:t>
            </a:r>
            <a:r>
              <a:rPr lang="sr-Cyrl-RS" sz="2400" dirty="0" smtClean="0">
                <a:solidFill>
                  <a:schemeClr val="tx1"/>
                </a:solidFill>
              </a:rPr>
              <a:t>долар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глави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становника</a:t>
            </a:r>
            <a:r>
              <a:rPr lang="vi-VN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наглашавајући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тиме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недовољне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издатке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Земљи</a:t>
            </a:r>
            <a:r>
              <a:rPr lang="vi-VN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Укупна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продаја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фармацеутској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индустрији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2014. </a:t>
            </a:r>
            <a:r>
              <a:rPr lang="sr-Cyrl-RS" sz="2400" dirty="0" smtClean="0">
                <a:solidFill>
                  <a:schemeClr val="tx1"/>
                </a:solidFill>
              </a:rPr>
              <a:t>години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износила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vi-VN" sz="2400" dirty="0" smtClean="0">
                <a:solidFill>
                  <a:schemeClr val="tx1"/>
                </a:solidFill>
              </a:rPr>
              <a:t> 2,54% </a:t>
            </a:r>
            <a:r>
              <a:rPr lang="sr-Cyrl-RS" sz="2400" dirty="0" smtClean="0">
                <a:solidFill>
                  <a:schemeClr val="tx1"/>
                </a:solidFill>
              </a:rPr>
              <a:t>БДП</a:t>
            </a:r>
            <a:r>
              <a:rPr lang="vi-VN" sz="2400" dirty="0" smtClean="0">
                <a:solidFill>
                  <a:schemeClr val="tx1"/>
                </a:solidFill>
              </a:rPr>
              <a:t>-</a:t>
            </a:r>
            <a:r>
              <a:rPr lang="sr-Cyrl-RS" sz="2400" dirty="0" smtClean="0">
                <a:solidFill>
                  <a:schemeClr val="tx1"/>
                </a:solidFill>
              </a:rPr>
              <a:t>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готово</a:t>
            </a:r>
            <a:r>
              <a:rPr lang="vi-VN" sz="2400" dirty="0" smtClean="0">
                <a:solidFill>
                  <a:schemeClr val="tx1"/>
                </a:solidFill>
              </a:rPr>
              <a:t> 23.17%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укупних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изатака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здравство</a:t>
            </a:r>
            <a:r>
              <a:rPr lang="vi-VN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sz="2400" b="1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Светски трендови везани за потрошњу лекова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Неки од фактора коју утичу на пораст потрошње лекова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Разлози за мерење потрошње лекова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Услови за праћење потрошње лекова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Анализа употребе лекова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Фармацеутско тржиште у Републици Србији</a:t>
            </a:r>
          </a:p>
          <a:p>
            <a:r>
              <a:rPr lang="sr-Cyrl-RS" sz="2400" dirty="0" smtClean="0">
                <a:solidFill>
                  <a:schemeClr val="tx1"/>
                </a:solidFill>
              </a:rPr>
              <a:t>Препоруке за смањење потрошње лекова</a:t>
            </a:r>
          </a:p>
          <a:p>
            <a:endParaRPr lang="sr-Cyrl-RS" sz="2400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r-Cyrl-RS" sz="2400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 descr="Резултат слика за поtrošnja lekova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869160"/>
            <a:ext cx="569438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Фармацеутска потрошња у РС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Учешће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укупне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фармацеутске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потрошње</a:t>
            </a:r>
            <a:r>
              <a:rPr lang="vi-VN" sz="2400" dirty="0" smtClean="0">
                <a:solidFill>
                  <a:schemeClr val="tx1"/>
                </a:solidFill>
              </a:rPr>
              <a:t> (</a:t>
            </a:r>
            <a:r>
              <a:rPr lang="sr-Cyrl-RS" sz="2400" dirty="0" smtClean="0">
                <a:solidFill>
                  <a:schemeClr val="tx1"/>
                </a:solidFill>
              </a:rPr>
              <a:t>јавне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приватне</a:t>
            </a:r>
            <a:r>
              <a:rPr lang="vi-VN" sz="2400" dirty="0" smtClean="0">
                <a:solidFill>
                  <a:schemeClr val="tx1"/>
                </a:solidFill>
              </a:rPr>
              <a:t>)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укупној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здравственој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потрошњи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знатно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веће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Србији</a:t>
            </a:r>
            <a:r>
              <a:rPr lang="vi-VN" sz="2400" dirty="0" smtClean="0">
                <a:solidFill>
                  <a:schemeClr val="tx1"/>
                </a:solidFill>
              </a:rPr>
              <a:t> (31%)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регионалног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просека</a:t>
            </a:r>
            <a:r>
              <a:rPr lang="vi-VN" sz="2400" dirty="0" smtClean="0">
                <a:solidFill>
                  <a:schemeClr val="tx1"/>
                </a:solidFill>
              </a:rPr>
              <a:t> (18,4 %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Западном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Балкану</a:t>
            </a:r>
            <a:r>
              <a:rPr lang="vi-VN" sz="2400" dirty="0" smtClean="0">
                <a:solidFill>
                  <a:schemeClr val="tx1"/>
                </a:solidFill>
              </a:rPr>
              <a:t>)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просека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Европској Унији</a:t>
            </a:r>
            <a:r>
              <a:rPr lang="vi-VN" sz="2400" dirty="0" smtClean="0">
                <a:solidFill>
                  <a:schemeClr val="tx1"/>
                </a:solidFill>
              </a:rPr>
              <a:t> (20,4%)</a:t>
            </a:r>
            <a:r>
              <a:rPr lang="sr-Cyrl-RS" sz="2400" dirty="0" smtClean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4" name="Picture 3" descr="Резултат слика за поtrošnja lekova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068960"/>
            <a:ext cx="5616624" cy="224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>
                <a:solidFill>
                  <a:schemeClr val="tx1"/>
                </a:solidFill>
              </a:rPr>
              <a:t>Укупни</a:t>
            </a:r>
            <a:r>
              <a:rPr lang="sr-Latn-RS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издаци</a:t>
            </a:r>
            <a:r>
              <a:rPr lang="sr-Latn-RS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РФЗО</a:t>
            </a:r>
            <a:r>
              <a:rPr lang="sr-Latn-RS" sz="2800" b="1" dirty="0" smtClean="0">
                <a:solidFill>
                  <a:schemeClr val="tx1"/>
                </a:solidFill>
              </a:rPr>
              <a:t>-</a:t>
            </a:r>
            <a:r>
              <a:rPr lang="sr-Cyrl-RS" sz="2800" b="1" dirty="0" smtClean="0">
                <a:solidFill>
                  <a:schemeClr val="tx1"/>
                </a:solidFill>
              </a:rPr>
              <a:t>а</a:t>
            </a:r>
            <a:r>
              <a:rPr lang="sr-Latn-RS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за</a:t>
            </a:r>
            <a:r>
              <a:rPr lang="sr-Latn-RS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лекове</a:t>
            </a:r>
            <a:r>
              <a:rPr lang="sr-Latn-RS" sz="2800" b="1" dirty="0" smtClean="0">
                <a:solidFill>
                  <a:schemeClr val="tx1"/>
                </a:solidFill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</a:rPr>
              <a:t>у</a:t>
            </a:r>
            <a:r>
              <a:rPr lang="sr-Latn-RS" sz="2800" b="1" dirty="0" smtClean="0">
                <a:solidFill>
                  <a:schemeClr val="tx1"/>
                </a:solidFill>
              </a:rPr>
              <a:t> 2014.</a:t>
            </a:r>
            <a:r>
              <a:rPr lang="sr-Cyrl-RS" sz="2800" b="1" dirty="0" smtClean="0">
                <a:solidFill>
                  <a:schemeClr val="tx1"/>
                </a:solidFill>
              </a:rPr>
              <a:t>година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1218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846043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solidFill>
                  <a:schemeClr val="tx1"/>
                </a:solidFill>
              </a:rPr>
              <a:t>Фармацеутско тржиште у РС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Доминира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продаја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рецепте (око 90</a:t>
            </a:r>
            <a:r>
              <a:rPr lang="vi-VN" sz="2400" dirty="0" smtClean="0">
                <a:solidFill>
                  <a:schemeClr val="tx1"/>
                </a:solidFill>
              </a:rPr>
              <a:t>% </a:t>
            </a:r>
            <a:r>
              <a:rPr lang="sr-Cyrl-RS" sz="2400" dirty="0" smtClean="0">
                <a:solidFill>
                  <a:schemeClr val="tx1"/>
                </a:solidFill>
              </a:rPr>
              <a:t>укупне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вредности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тржишта)</a:t>
            </a:r>
            <a:r>
              <a:rPr lang="vi-VN" sz="2400" dirty="0" smtClean="0">
                <a:solidFill>
                  <a:schemeClr val="tx1"/>
                </a:solidFill>
              </a:rPr>
              <a:t>.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Просечан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број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издатих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рецепт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осигураном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лицу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Србији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12 </a:t>
            </a:r>
            <a:r>
              <a:rPr lang="sr-Cyrl-RS" sz="2400" dirty="0" smtClean="0">
                <a:solidFill>
                  <a:schemeClr val="tx1"/>
                </a:solidFill>
              </a:rPr>
              <a:t>до</a:t>
            </a:r>
            <a:r>
              <a:rPr lang="vi-VN" sz="2400" dirty="0" smtClean="0">
                <a:solidFill>
                  <a:schemeClr val="tx1"/>
                </a:solidFill>
              </a:rPr>
              <a:t> 14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периоду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2001-2013. </a:t>
            </a:r>
            <a:r>
              <a:rPr lang="sr-Cyrl-RS" sz="2400" dirty="0" smtClean="0">
                <a:solidFill>
                  <a:schemeClr val="tx1"/>
                </a:solidFill>
              </a:rPr>
              <a:t>године(два пута више од просека уземљама ЕУ).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Ово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сугерише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постојање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неефикасности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проистичу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прекомерног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издавања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рецепт</a:t>
            </a:r>
            <a:r>
              <a:rPr lang="vi-VN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посебно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антибиотика.</a:t>
            </a:r>
          </a:p>
          <a:p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Продаја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генеричких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 чини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око </a:t>
            </a:r>
            <a:r>
              <a:rPr lang="vi-VN" sz="2400" dirty="0" smtClean="0">
                <a:solidFill>
                  <a:schemeClr val="tx1"/>
                </a:solidFill>
              </a:rPr>
              <a:t>69% </a:t>
            </a:r>
            <a:r>
              <a:rPr lang="sr-Cyrl-RS" sz="2400" dirty="0" smtClean="0">
                <a:solidFill>
                  <a:schemeClr val="tx1"/>
                </a:solidFill>
              </a:rPr>
              <a:t>укупне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продаје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рецепт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око </a:t>
            </a:r>
            <a:r>
              <a:rPr lang="vi-VN" sz="2400" dirty="0" smtClean="0">
                <a:solidFill>
                  <a:schemeClr val="tx1"/>
                </a:solidFill>
              </a:rPr>
              <a:t>6</a:t>
            </a:r>
            <a:r>
              <a:rPr lang="sr-Cyrl-RS" sz="2400" dirty="0" smtClean="0">
                <a:solidFill>
                  <a:schemeClr val="tx1"/>
                </a:solidFill>
              </a:rPr>
              <a:t>2</a:t>
            </a:r>
            <a:r>
              <a:rPr lang="vi-VN" sz="2400" dirty="0" smtClean="0">
                <a:solidFill>
                  <a:schemeClr val="tx1"/>
                </a:solidFill>
              </a:rPr>
              <a:t>%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укупне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вредности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тржишта</a:t>
            </a:r>
            <a:r>
              <a:rPr lang="vi-VN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Лекови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налазе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слободној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продаји</a:t>
            </a:r>
            <a:r>
              <a:rPr lang="vi-VN" sz="2400" dirty="0" smtClean="0">
                <a:solidFill>
                  <a:schemeClr val="tx1"/>
                </a:solidFill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</a:rPr>
              <a:t>чине око  </a:t>
            </a:r>
            <a:r>
              <a:rPr lang="vi-VN" sz="2400" dirty="0" smtClean="0">
                <a:solidFill>
                  <a:schemeClr val="tx1"/>
                </a:solidFill>
              </a:rPr>
              <a:t>10% </a:t>
            </a:r>
            <a:r>
              <a:rPr lang="sr-Cyrl-RS" sz="2400" dirty="0" smtClean="0">
                <a:solidFill>
                  <a:schemeClr val="tx1"/>
                </a:solidFill>
              </a:rPr>
              <a:t>укупне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продаје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фармацеутској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индустрији</a:t>
            </a:r>
            <a:r>
              <a:rPr lang="vi-VN" sz="2400" dirty="0" smtClean="0">
                <a:solidFill>
                  <a:schemeClr val="tx1"/>
                </a:solidFill>
              </a:rPr>
              <a:t>.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Патентирани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лекови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чине око </a:t>
            </a:r>
            <a:r>
              <a:rPr lang="vi-VN" sz="2400" dirty="0" smtClean="0">
                <a:solidFill>
                  <a:schemeClr val="tx1"/>
                </a:solidFill>
              </a:rPr>
              <a:t>2</a:t>
            </a:r>
            <a:r>
              <a:rPr lang="sr-Cyrl-RS" sz="2400" dirty="0" smtClean="0">
                <a:solidFill>
                  <a:schemeClr val="tx1"/>
                </a:solidFill>
              </a:rPr>
              <a:t>8</a:t>
            </a:r>
            <a:r>
              <a:rPr lang="vi-VN" sz="2400" dirty="0" smtClean="0">
                <a:solidFill>
                  <a:schemeClr val="tx1"/>
                </a:solidFill>
              </a:rPr>
              <a:t>% </a:t>
            </a:r>
            <a:r>
              <a:rPr lang="sr-Cyrl-RS" sz="2400" dirty="0" smtClean="0">
                <a:solidFill>
                  <a:schemeClr val="tx1"/>
                </a:solidFill>
              </a:rPr>
              <a:t>тржишног</a:t>
            </a:r>
            <a:r>
              <a:rPr lang="vi-VN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учешћа</a:t>
            </a:r>
            <a:r>
              <a:rPr lang="vi-VN" sz="2400" dirty="0" smtClean="0">
                <a:solidFill>
                  <a:schemeClr val="tx1"/>
                </a:solidFill>
              </a:rPr>
              <a:t>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8728"/>
            <a:ext cx="8229600" cy="1770112"/>
          </a:xfrm>
        </p:spPr>
        <p:txBody>
          <a:bodyPr>
            <a:normAutofit/>
          </a:bodyPr>
          <a:lstStyle/>
          <a:p>
            <a:r>
              <a:rPr lang="sr-Cyrl-RS" sz="3100" b="1" dirty="0" smtClean="0">
                <a:solidFill>
                  <a:schemeClr val="tx1"/>
                </a:solidFill>
              </a:rPr>
              <a:t>Тржиште</a:t>
            </a:r>
            <a:r>
              <a:rPr lang="en-US" sz="3100" b="1" dirty="0" smtClean="0">
                <a:solidFill>
                  <a:schemeClr val="tx1"/>
                </a:solidFill>
              </a:rPr>
              <a:t> </a:t>
            </a:r>
            <a:r>
              <a:rPr lang="sr-Cyrl-RS" sz="3100" b="1" dirty="0" smtClean="0">
                <a:solidFill>
                  <a:schemeClr val="tx1"/>
                </a:solidFill>
              </a:rPr>
              <a:t>лекова</a:t>
            </a:r>
            <a:r>
              <a:rPr lang="en-US" sz="3100" b="1" dirty="0" smtClean="0">
                <a:solidFill>
                  <a:schemeClr val="tx1"/>
                </a:solidFill>
              </a:rPr>
              <a:t> </a:t>
            </a:r>
            <a:r>
              <a:rPr lang="sr-Cyrl-RS" sz="3100" b="1" dirty="0" smtClean="0">
                <a:solidFill>
                  <a:schemeClr val="tx1"/>
                </a:solidFill>
              </a:rPr>
              <a:t>у РС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835696" y="1556791"/>
          <a:ext cx="6624736" cy="4465612"/>
        </p:xfrm>
        <a:graphic>
          <a:graphicData uri="http://schemas.openxmlformats.org/drawingml/2006/table">
            <a:tbl>
              <a:tblPr/>
              <a:tblGrid>
                <a:gridCol w="1118552"/>
                <a:gridCol w="143013"/>
                <a:gridCol w="1067944"/>
                <a:gridCol w="1079290"/>
                <a:gridCol w="133283"/>
                <a:gridCol w="934662"/>
                <a:gridCol w="169175"/>
                <a:gridCol w="910115"/>
                <a:gridCol w="1068702"/>
              </a:tblGrid>
              <a:tr h="236328">
                <a:tc gridSpan="9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 err="1">
                          <a:latin typeface="Arial"/>
                          <a:ea typeface="Times New Roman"/>
                          <a:cs typeface="Times New Roman"/>
                        </a:rPr>
                        <a:t>Broj</a:t>
                      </a:r>
                      <a:r>
                        <a:rPr lang="en-US" sz="1100" b="1" i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b="1" i="1" dirty="0" err="1">
                          <a:latin typeface="Arial"/>
                          <a:ea typeface="Times New Roman"/>
                          <a:cs typeface="Times New Roman"/>
                        </a:rPr>
                        <a:t>pakovanja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2012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2013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2014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95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Arial"/>
                          <a:ea typeface="Times New Roman"/>
                          <a:cs typeface="Times New Roman"/>
                        </a:rPr>
                        <a:t>TOTAL MARKET</a:t>
                      </a:r>
                      <a:endParaRPr lang="en-US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243.900.725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250.183.141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245.525.489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68.885.508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274.766.319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95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"/>
                          <a:ea typeface="Times New Roman"/>
                          <a:cs typeface="Times New Roman"/>
                        </a:rPr>
                        <a:t>ORIGINATOR Rx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 35.243.760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 39.120.466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38.618.649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000" dirty="0" smtClean="0">
                          <a:latin typeface="Arial"/>
                          <a:ea typeface="Times New Roman"/>
                          <a:cs typeface="Times New Roman"/>
                        </a:rPr>
                        <a:t>40.881.366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44.420.969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0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"/>
                          <a:ea typeface="Times New Roman"/>
                          <a:cs typeface="Times New Roman"/>
                        </a:rPr>
                        <a:t>GENERIC Rx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140.489.064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139.071.669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131.485.836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Arial"/>
                          <a:ea typeface="Times New Roman"/>
                          <a:cs typeface="Times New Roman"/>
                        </a:rPr>
                        <a:t>148.114.184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148.347.263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0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"/>
                          <a:ea typeface="Times New Roman"/>
                          <a:cs typeface="Times New Roman"/>
                        </a:rPr>
                        <a:t>FS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27.794.440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29.324.769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31.088.725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000" dirty="0" smtClean="0">
                          <a:latin typeface="Arial"/>
                          <a:ea typeface="Times New Roman"/>
                          <a:cs typeface="Times New Roman"/>
                        </a:rPr>
                        <a:t>34.104.964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 36.519.166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0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"/>
                          <a:ea typeface="Times New Roman"/>
                          <a:cs typeface="Times New Roman"/>
                        </a:rPr>
                        <a:t>OTC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40.373.461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42.666.237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44.332.279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000" dirty="0" smtClean="0">
                          <a:latin typeface="Arial"/>
                          <a:ea typeface="Times New Roman"/>
                          <a:cs typeface="Times New Roman"/>
                        </a:rPr>
                        <a:t>45.784.994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 45.478.921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28">
                <a:tc gridSpan="9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>
                          <a:latin typeface="Arial"/>
                          <a:ea typeface="Times New Roman"/>
                          <a:cs typeface="Times New Roman"/>
                        </a:rPr>
                        <a:t>Finansijski (EUR)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32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2012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2013</a:t>
                      </a:r>
                      <a:endParaRPr lang="en-US" sz="10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2014</a:t>
                      </a:r>
                      <a:endParaRPr lang="en-US" sz="10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en-US" sz="10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01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Arial"/>
                          <a:ea typeface="Times New Roman"/>
                          <a:cs typeface="Times New Roman"/>
                        </a:rPr>
                        <a:t>TOTAL MARKET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669.167.659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748.290.614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718.182.547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729.139.587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782.443.462</a:t>
                      </a:r>
                      <a:endParaRPr lang="en-US" sz="1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01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"/>
                          <a:ea typeface="Times New Roman"/>
                          <a:cs typeface="Times New Roman"/>
                        </a:rPr>
                        <a:t>ORIGINATOR Rx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250.692.949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286.729.434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279.886.505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277.039.648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303.215.733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01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"/>
                          <a:ea typeface="Times New Roman"/>
                          <a:cs typeface="Times New Roman"/>
                        </a:rPr>
                        <a:t>GENERIC Rx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252.156.612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273.117.807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243.904.636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242.316.120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253.944.675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01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"/>
                          <a:ea typeface="Times New Roman"/>
                          <a:cs typeface="Times New Roman"/>
                        </a:rPr>
                        <a:t>FS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 91.023.147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104.565.859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108.515.450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118.613.135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129.917.897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01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Arial"/>
                          <a:ea typeface="Times New Roman"/>
                          <a:cs typeface="Times New Roman"/>
                        </a:rPr>
                        <a:t>OTC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 75.294.951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 83.877.514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 85.875.956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 91.170.684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 95.365.158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1" marR="43821" marT="438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098" name="Picture 2" descr="http://www.pks.rs/images/logo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6229350"/>
            <a:ext cx="2016224" cy="62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0512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tx1"/>
                </a:solidFill>
              </a:rPr>
              <a:t>Препоруке за рационалну употребу лекова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129952"/>
          </a:xfrm>
        </p:spPr>
        <p:txBody>
          <a:bodyPr/>
          <a:lstStyle/>
          <a:p>
            <a:pPr>
              <a:buNone/>
            </a:pPr>
            <a:r>
              <a:rPr lang="sr-Cyrl-RS" sz="2400" dirty="0" smtClean="0"/>
              <a:t>-</a:t>
            </a:r>
            <a:r>
              <a:rPr lang="sr-Cyrl-RS" sz="2400" dirty="0" smtClean="0">
                <a:solidFill>
                  <a:schemeClr val="tx1"/>
                </a:solidFill>
              </a:rPr>
              <a:t>Законска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регулатива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спроводи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пракси.</a:t>
            </a: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-Постојање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националног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тела које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координира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политику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употребе лекова.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-Смернице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добре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праксе.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-Есенцијална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листа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заснована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терапији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првог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избора.</a:t>
            </a:r>
            <a:endParaRPr lang="pl-PL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-Комисије за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лекове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здравственим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установама.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-Обавезна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континуирана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медицинска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едукација.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-Контрола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прописивања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-Независне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поуздане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информације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лековима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њихова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доступност.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Улагање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државе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обезбеди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стручан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кадар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довољно лекова.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en-US" b="1" dirty="0" smtClean="0">
                <a:solidFill>
                  <a:schemeClr val="tx2"/>
                </a:solidFill>
              </a:rPr>
              <a:t>                      </a:t>
            </a:r>
            <a:r>
              <a:rPr lang="en-US" sz="4000" b="1" dirty="0" smtClean="0">
                <a:solidFill>
                  <a:schemeClr val="tx1"/>
                </a:solidFill>
              </a:rPr>
              <a:t>ХВАЛА НА ПАЖЊИ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sr-Cyrl-RS" b="1" dirty="0" smtClean="0">
                <a:solidFill>
                  <a:schemeClr val="tx1"/>
                </a:solidFill>
              </a:rPr>
              <a:t>Лекови-значајна здравствена технологија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Лекови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представљају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једну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најчешће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употребљав</a:t>
            </a:r>
            <a:r>
              <a:rPr lang="en-US" sz="2400" dirty="0" smtClean="0">
                <a:solidFill>
                  <a:schemeClr val="tx1"/>
                </a:solidFill>
              </a:rPr>
              <a:t>a</a:t>
            </a:r>
            <a:r>
              <a:rPr lang="sr-Cyrl-RS" sz="2400" dirty="0" smtClean="0">
                <a:solidFill>
                  <a:schemeClr val="tx1"/>
                </a:solidFill>
              </a:rPr>
              <a:t>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технол</a:t>
            </a:r>
            <a:r>
              <a:rPr lang="en-US" sz="2400" dirty="0" smtClean="0">
                <a:solidFill>
                  <a:schemeClr val="tx1"/>
                </a:solidFill>
              </a:rPr>
              <a:t>o</a:t>
            </a:r>
            <a:r>
              <a:rPr lang="sr-Cyrl-RS" sz="2400" dirty="0" smtClean="0">
                <a:solidFill>
                  <a:schemeClr val="tx1"/>
                </a:solidFill>
              </a:rPr>
              <a:t>гија 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превенцији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леч</a:t>
            </a:r>
            <a:r>
              <a:rPr lang="en-US" sz="2400" dirty="0" smtClean="0">
                <a:solidFill>
                  <a:schemeClr val="tx1"/>
                </a:solidFill>
              </a:rPr>
              <a:t>e</a:t>
            </a:r>
            <a:r>
              <a:rPr lang="sr-Cyrl-RS" sz="2400" dirty="0" smtClean="0">
                <a:solidFill>
                  <a:schemeClr val="tx1"/>
                </a:solidFill>
              </a:rPr>
              <a:t>њу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болести.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Лекови имају значајну улогу у многим областима здравствене заштите уколико су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marL="457200" indent="-457200"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 доступни</a:t>
            </a:r>
            <a:r>
              <a:rPr lang="sr-Latn-RS" sz="2400" dirty="0" smtClean="0">
                <a:solidFill>
                  <a:schemeClr val="tx1"/>
                </a:solidFill>
              </a:rPr>
              <a:t>,</a:t>
            </a:r>
            <a:endParaRPr lang="sr-Cyrl-RS" sz="2400" dirty="0" smtClean="0">
              <a:solidFill>
                <a:schemeClr val="tx1"/>
              </a:solidFill>
            </a:endParaRPr>
          </a:p>
          <a:p>
            <a:pPr marL="457200" indent="-457200"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-економски исплативи</a:t>
            </a:r>
            <a:r>
              <a:rPr lang="sr-Latn-RS" sz="2400" dirty="0" smtClean="0">
                <a:solidFill>
                  <a:schemeClr val="tx1"/>
                </a:solidFill>
              </a:rPr>
              <a:t>,</a:t>
            </a:r>
            <a:endParaRPr lang="sr-Cyrl-RS" sz="2400" dirty="0" smtClean="0">
              <a:solidFill>
                <a:schemeClr val="tx1"/>
              </a:solidFill>
            </a:endParaRPr>
          </a:p>
          <a:p>
            <a:pPr marL="457200" indent="-457200"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-квалитетни</a:t>
            </a:r>
            <a:r>
              <a:rPr lang="sr-Latn-RS" sz="2400" dirty="0" smtClean="0">
                <a:solidFill>
                  <a:schemeClr val="tx1"/>
                </a:solidFill>
              </a:rPr>
              <a:t>,</a:t>
            </a:r>
            <a:endParaRPr lang="sr-Cyrl-RS" sz="2400" dirty="0" smtClean="0">
              <a:solidFill>
                <a:schemeClr val="tx1"/>
              </a:solidFill>
            </a:endParaRPr>
          </a:p>
          <a:p>
            <a:pPr marL="457200" indent="-457200"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-правилно употребљавани</a:t>
            </a:r>
            <a:r>
              <a:rPr lang="sr-Latn-RS" sz="2400" dirty="0" smtClean="0">
                <a:solidFill>
                  <a:schemeClr val="tx1"/>
                </a:solidFill>
              </a:rPr>
              <a:t>,</a:t>
            </a:r>
            <a:endParaRPr lang="sr-Cyrl-RS" sz="2400" dirty="0" smtClean="0">
              <a:solidFill>
                <a:schemeClr val="tx1"/>
              </a:solidFill>
            </a:endParaRPr>
          </a:p>
          <a:p>
            <a:pPr marL="457200" indent="-457200"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-и могу на једноставан и ефикасан начин да реше </a:t>
            </a:r>
          </a:p>
          <a:p>
            <a:pPr marL="457200" indent="-457200"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здравствене  роблеме</a:t>
            </a:r>
            <a:r>
              <a:rPr lang="sr-Latn-R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tx1"/>
                </a:solidFill>
              </a:rPr>
              <a:t>Светски трендови везани за потрошњу лекова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Трошкови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лекове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свету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 расту </a:t>
            </a:r>
            <a:r>
              <a:rPr lang="pl-PL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pl-PL" sz="2400" dirty="0" smtClean="0">
                <a:solidFill>
                  <a:schemeClr val="tx1"/>
                </a:solidFill>
              </a:rPr>
              <a:t> 7% </a:t>
            </a:r>
            <a:r>
              <a:rPr lang="sr-Cyrl-RS" sz="2400" dirty="0" smtClean="0">
                <a:solidFill>
                  <a:schemeClr val="tx1"/>
                </a:solidFill>
              </a:rPr>
              <a:t>у просеку годишње</a:t>
            </a:r>
            <a:r>
              <a:rPr lang="pl-PL" sz="2400" dirty="0" smtClean="0">
                <a:solidFill>
                  <a:schemeClr val="tx1"/>
                </a:solidFill>
              </a:rPr>
              <a:t>,</a:t>
            </a:r>
            <a:r>
              <a:rPr lang="sr-Cyrl-RS" sz="2400" dirty="0" smtClean="0">
                <a:solidFill>
                  <a:schemeClr val="tx1"/>
                </a:solidFill>
              </a:rPr>
              <a:t> оптерећујући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ионако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недовољна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средства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здравствену зашиту</a:t>
            </a:r>
            <a:r>
              <a:rPr lang="en-US" sz="2400" dirty="0" smtClean="0">
                <a:solidFill>
                  <a:schemeClr val="tx1"/>
                </a:solidFill>
              </a:rPr>
              <a:t>,</a:t>
            </a:r>
            <a:r>
              <a:rPr lang="sr-Cyrl-RS" sz="2400" dirty="0" smtClean="0">
                <a:solidFill>
                  <a:schemeClr val="tx1"/>
                </a:solidFill>
              </a:rPr>
              <a:t> што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нарочито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долази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до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изражаја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мање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развијеним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земљама Европе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sr-Cyrl-R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Укупна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дневна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потрошња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активних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састојака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изражава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тонама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чија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је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цена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већа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од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100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милијарди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евра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годишње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(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од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чега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2/3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сносе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државни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здравствени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системи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). 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Порастом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економског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благостања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пацијенти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захтевају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већи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приступ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модерним лековима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док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произвођачи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постају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агресивнији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маркетингу.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Развојем медицине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очекивања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пацијената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повећавају па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издаци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лекове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често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расту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брже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БДП</a:t>
            </a:r>
            <a:r>
              <a:rPr lang="en-US" sz="2400" dirty="0" smtClean="0">
                <a:solidFill>
                  <a:schemeClr val="tx1"/>
                </a:solidFill>
              </a:rPr>
              <a:t>-</a:t>
            </a:r>
            <a:r>
              <a:rPr lang="sr-Cyrl-RS" sz="2400" dirty="0" smtClean="0">
                <a:solidFill>
                  <a:schemeClr val="tx1"/>
                </a:solidFill>
              </a:rPr>
              <a:t>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</a:rPr>
              <a:t>што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утиче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финансијску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одрживост здравственог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</a:rPr>
              <a:t>система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tx1"/>
                </a:solidFill>
              </a:rPr>
              <a:t>Неки од фактора коју утичу на пораст потрошње лекова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</a:rPr>
              <a:t>Старење популације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Пораст преваленције хроничних болести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Здравствени превентивни програми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Увођење нових лекова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Ширење индикациј постојећих лекова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Утицај фармако индустрије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Притисак пацијената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</a:rPr>
              <a:t>Доступност информација о лековима</a:t>
            </a:r>
            <a:endParaRPr lang="sr-Cyrl-RS" sz="2400" b="1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Резултат слика за поtrošnja lekova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01008"/>
            <a:ext cx="3096344" cy="25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Разлози за мерење потрошње лекова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Прописивање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је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једна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од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најче</a:t>
            </a:r>
            <a:r>
              <a:rPr lang="sr-Cyrl-RS" sz="240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ш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ћих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интервенција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најчешче коришчена медицинска технологија.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Већина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рецепата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поновљени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рецепти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лечење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хроничних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стања.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Неки лекови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могу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имају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 штетни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ефекат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на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здравствено стање пацијента.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Медицински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проблеми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значајан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узрок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смртности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на неке од њих се може утицати.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Подаци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потрошњи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могу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буду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користан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сегмент за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анализу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фармаковигилансе.</a:t>
            </a:r>
            <a:endParaRPr lang="en-GB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chemeClr val="tx1"/>
                </a:solidFill>
              </a:rPr>
              <a:t>Стандарди у погледу трошкова и потрошње лекова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sr-Latn-R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sr-Latn-RS" sz="2400" dirty="0" smtClean="0">
                <a:solidFill>
                  <a:schemeClr val="tx1"/>
                </a:solidFill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sr-Latn-RS" sz="2400" dirty="0" smtClean="0">
                <a:solidFill>
                  <a:schemeClr val="tx1"/>
                </a:solidFill>
                <a:cs typeface="Times New Roman" pitchFamily="18" charset="0"/>
              </a:rPr>
              <a:t>   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Омогућавају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мерење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квалитета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неге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идентификацију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области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којима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могу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унапредити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квалитет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фармацеутских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услуга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терапијски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исход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уз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смањење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ризика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пацијента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побољшање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делотворности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државних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фармацеутских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система</a:t>
            </a:r>
            <a:endParaRPr lang="en-GB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en-US" sz="2400" dirty="0"/>
          </a:p>
        </p:txBody>
      </p:sp>
      <p:pic>
        <p:nvPicPr>
          <p:cNvPr id="4" name="Picture 3" descr="Резултат слика за стандарди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77072"/>
            <a:ext cx="61206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Услови за праћење потрошње лекова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 smtClean="0">
                <a:solidFill>
                  <a:schemeClr val="tx1"/>
                </a:solidFill>
              </a:rPr>
              <a:t>Постојање извора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података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и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потрошња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лекова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и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трошкови</a:t>
            </a:r>
            <a:r>
              <a:rPr lang="en-US" sz="2400" b="1" dirty="0" smtClean="0">
                <a:solidFill>
                  <a:srgbClr val="002266"/>
                </a:solidFill>
              </a:rPr>
              <a:t>:</a:t>
            </a:r>
          </a:p>
          <a:p>
            <a:pPr>
              <a:buNone/>
            </a:pPr>
            <a:r>
              <a:rPr lang="sr-Cyrl-RS" sz="2400" dirty="0" smtClean="0">
                <a:solidFill>
                  <a:srgbClr val="002266"/>
                </a:solidFill>
                <a:cs typeface="Times New Roman" pitchFamily="18" charset="0"/>
              </a:rPr>
              <a:t>-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подаци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продаји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добијени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од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фармацеутских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компанија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/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или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велетрговина,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-подаци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издатим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лековима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добијени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од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апотека,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</a:rPr>
              <a:t>-п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одаци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надокнади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добијени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од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државне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здравствене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службе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социјалног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осигурања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трећих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лица,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-подаци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рецептима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које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су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издали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лекари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опште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праксе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други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прописивачи</a:t>
            </a:r>
            <a:r>
              <a:rPr lang="sl-SI" sz="240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sr-Cyrl-RS" dirty="0" smtClean="0">
              <a:solidFill>
                <a:srgbClr val="002266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chemeClr val="tx1"/>
                </a:solidFill>
              </a:rPr>
              <a:t>Услови за праћење потрошње лекова </a:t>
            </a:r>
            <a:r>
              <a:rPr lang="en-US" b="1" dirty="0" smtClean="0">
                <a:solidFill>
                  <a:schemeClr val="tx1"/>
                </a:solidFill>
              </a:rPr>
              <a:t>II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 smtClean="0">
                <a:solidFill>
                  <a:schemeClr val="tx1"/>
                </a:solidFill>
              </a:rPr>
              <a:t>Фармацеутски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индикатори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за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праћење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потрошње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лекова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и</a:t>
            </a:r>
            <a:r>
              <a:rPr lang="sl-SI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трошкова</a:t>
            </a:r>
            <a:r>
              <a:rPr lang="en-US" sz="2400" b="1" dirty="0" smtClean="0">
                <a:solidFill>
                  <a:schemeClr val="tx1"/>
                </a:solidFill>
              </a:rPr>
              <a:t>:</a:t>
            </a:r>
            <a:endParaRPr lang="sr-Cyrl-RS" sz="2400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sr-Cyrl-R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en-US" sz="2400" dirty="0" err="1" smtClean="0">
                <a:solidFill>
                  <a:schemeClr val="tx1"/>
                </a:solidFill>
              </a:rPr>
              <a:t>За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поређење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потрошње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трошкова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различи</a:t>
            </a:r>
            <a:r>
              <a:rPr lang="sr-Cyrl-RS" sz="2400" dirty="0" smtClean="0">
                <a:solidFill>
                  <a:schemeClr val="tx1"/>
                </a:solidFill>
              </a:rPr>
              <a:t>тим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географским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областима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којима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користе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различите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активне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супстанце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различита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паковања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неопходни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међународно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важећи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систем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јединствене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класификације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лекова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систем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мерења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потрошње</a:t>
            </a:r>
            <a:r>
              <a:rPr lang="en-US" sz="2400" b="1" dirty="0" smtClean="0">
                <a:solidFill>
                  <a:schemeClr val="tx1"/>
                </a:solidFill>
              </a:rPr>
              <a:t> и </a:t>
            </a:r>
            <a:r>
              <a:rPr lang="en-US" sz="2400" b="1" dirty="0" err="1" smtClean="0">
                <a:solidFill>
                  <a:schemeClr val="tx1"/>
                </a:solidFill>
              </a:rPr>
              <a:t>трошкова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en-US" sz="2400" b="1" i="1" dirty="0" smtClean="0">
                <a:solidFill>
                  <a:schemeClr val="tx1"/>
                </a:solidFill>
              </a:rPr>
              <a:t>АТЦ/ДДД </a:t>
            </a:r>
            <a:r>
              <a:rPr lang="en-US" sz="2400" b="1" i="1" dirty="0" err="1" smtClean="0">
                <a:solidFill>
                  <a:schemeClr val="tx1"/>
                </a:solidFill>
              </a:rPr>
              <a:t>систем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је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доказано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користан</a:t>
            </a:r>
            <a:r>
              <a:rPr lang="en-US" sz="2400" dirty="0" smtClean="0">
                <a:solidFill>
                  <a:schemeClr val="tx1"/>
                </a:solidFill>
              </a:rPr>
              <a:t> у </a:t>
            </a:r>
            <a:r>
              <a:rPr lang="en-US" sz="2400" dirty="0" err="1" smtClean="0">
                <a:solidFill>
                  <a:schemeClr val="tx1"/>
                </a:solidFill>
              </a:rPr>
              <a:t>превазилажењу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тих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разлика</a:t>
            </a:r>
            <a:r>
              <a:rPr lang="en-US" sz="2400" dirty="0" smtClean="0">
                <a:solidFill>
                  <a:schemeClr val="tx1"/>
                </a:solidFill>
              </a:rPr>
              <a:t> и </a:t>
            </a:r>
            <a:r>
              <a:rPr lang="en-US" sz="2400" dirty="0" err="1" smtClean="0">
                <a:solidFill>
                  <a:schemeClr val="tx1"/>
                </a:solidFill>
              </a:rPr>
              <a:t>њега</a:t>
            </a:r>
            <a:r>
              <a:rPr lang="en-US" sz="2400" dirty="0" smtClean="0">
                <a:solidFill>
                  <a:schemeClr val="tx1"/>
                </a:solidFill>
              </a:rPr>
              <a:t> С</a:t>
            </a:r>
            <a:r>
              <a:rPr lang="sr-Cyrl-RS" sz="2400" dirty="0" smtClean="0">
                <a:solidFill>
                  <a:schemeClr val="tx1"/>
                </a:solidFill>
              </a:rPr>
              <a:t>ветсак здравствена организација </a:t>
            </a:r>
            <a:r>
              <a:rPr lang="en-US" sz="2400" dirty="0" err="1" smtClean="0">
                <a:solidFill>
                  <a:schemeClr val="tx1"/>
                </a:solidFill>
              </a:rPr>
              <a:t>предлаже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као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европски</a:t>
            </a:r>
            <a:r>
              <a:rPr lang="sr-Cyrl-RS" sz="2400" dirty="0" smtClean="0">
                <a:solidFill>
                  <a:schemeClr val="tx1"/>
                </a:solidFill>
              </a:rPr>
              <a:t> и светски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стандард</a:t>
            </a:r>
            <a:r>
              <a:rPr lang="sr-Cyrl-RS" sz="2400" dirty="0" smtClean="0">
                <a:solidFill>
                  <a:schemeClr val="tx1"/>
                </a:solidFill>
              </a:rPr>
              <a:t>.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endParaRPr lang="sr-Cyrl-RS" sz="24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  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sr-Cyrl-RS" sz="2400" dirty="0" smtClean="0">
                <a:solidFill>
                  <a:schemeClr val="tx1"/>
                </a:solidFill>
                <a:cs typeface="Times New Roman" pitchFamily="18" charset="0"/>
              </a:rPr>
              <a:t>-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.Vukomanovic-PhD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V.Vukomanovic-PhD_97-2003</Template>
  <TotalTime>2493</TotalTime>
  <Words>1441</Words>
  <Application>Microsoft Office PowerPoint</Application>
  <PresentationFormat>On-screen Show (4:3)</PresentationFormat>
  <Paragraphs>199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V.Vukomanovic-PhD_97-2003</vt:lpstr>
      <vt:lpstr>УНИВЕРЗИТЕТ У КРАГУЈЕВЦУ  ФАКУЛТЕТ МЕДИЦИНСКИХ НАУКА </vt:lpstr>
      <vt:lpstr>Slide 2</vt:lpstr>
      <vt:lpstr>Лекови-значајна здравствена технологија</vt:lpstr>
      <vt:lpstr>Светски трендови везани за потрошњу лекова</vt:lpstr>
      <vt:lpstr>Неки од фактора коју утичу на пораст потрошње лекова</vt:lpstr>
      <vt:lpstr>Разлози за мерење потрошње лекова</vt:lpstr>
      <vt:lpstr>Стандарди у погледу трошкова и потрошње лекова</vt:lpstr>
      <vt:lpstr>Услови за праћење потрошње лекова I</vt:lpstr>
      <vt:lpstr>Услови за праћење потрошње лекова II</vt:lpstr>
      <vt:lpstr>АТЦ систем</vt:lpstr>
      <vt:lpstr>Индикатори потрошње лекова</vt:lpstr>
      <vt:lpstr>Потрошња лекова I</vt:lpstr>
      <vt:lpstr>Потрошња лекова II</vt:lpstr>
      <vt:lpstr>Неки од индикатора трошкова лекова</vt:lpstr>
      <vt:lpstr>Анализа употребе лекова I</vt:lpstr>
      <vt:lpstr>Анализа употребе лекова II</vt:lpstr>
      <vt:lpstr>Агенција за лекове и медицинска средства Републике Србије(АЛИМС)</vt:lpstr>
      <vt:lpstr>Фармацеутско тржиште у РС</vt:lpstr>
      <vt:lpstr>Фармацеутско тржиште у РС</vt:lpstr>
      <vt:lpstr>Фармацеутска потрошња у РС</vt:lpstr>
      <vt:lpstr>Укупни издаци РФЗО-а за лекове у 2014.година</vt:lpstr>
      <vt:lpstr>Фармацеутско тржиште у РС</vt:lpstr>
      <vt:lpstr>Тржиште лекова у РС   </vt:lpstr>
      <vt:lpstr>Препоруке за рационалну употребу лекова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УНИВЕРЗИТЕТ У КРАГУЈЕВЦУ  ФАКУЛТЕТ МЕДИЦИНСКИХ НАУКА</dc:title>
  <dc:creator>Ucionica</dc:creator>
  <cp:lastModifiedBy>Mirjana Petrovic</cp:lastModifiedBy>
  <cp:revision>465</cp:revision>
  <dcterms:created xsi:type="dcterms:W3CDTF">2017-10-13T15:58:44Z</dcterms:created>
  <dcterms:modified xsi:type="dcterms:W3CDTF">2021-02-01T05:02:22Z</dcterms:modified>
</cp:coreProperties>
</file>